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9" r:id="rId14"/>
    <p:sldId id="270" r:id="rId15"/>
    <p:sldId id="271" r:id="rId16"/>
    <p:sldId id="272" r:id="rId17"/>
    <p:sldId id="273" r:id="rId18"/>
    <p:sldId id="275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E7F411A-F866-4FE6-96A0-3092310FAC0F}" type="datetimeFigureOut">
              <a:rPr lang="fr-FR" smtClean="0"/>
              <a:pPr/>
              <a:t>14/05/2010</a:t>
            </a:fld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A887F2B-36FE-46AB-B813-FEB247A7F4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ir2.ovh.net/ftp.apache.org/dist/struts/binaries/struts-1.3.10-all.zip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repository.codehaus.org/com/thoughtworks/xstream/xstream-distribution/1.3.1/xstream-distribution-1.3.1-bin.zip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khan.net.free.fr/ProjetJEE_App_final.war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khan.net.free.fr/index.html" TargetMode="External"/><Relationship Id="rId2" Type="http://schemas.openxmlformats.org/officeDocument/2006/relationships/hyperlink" Target="http://khan.net.free.fr/presentation_jee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khan.net.free.fr/ProjetJEE_App_final.war" TargetMode="External"/><Relationship Id="rId5" Type="http://schemas.openxmlformats.org/officeDocument/2006/relationships/hyperlink" Target="http://khan.net.free.fr/xstream.html" TargetMode="External"/><Relationship Id="rId4" Type="http://schemas.openxmlformats.org/officeDocument/2006/relationships/hyperlink" Target="http://khan.net.free.fr/strut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Présentation du projet</a:t>
            </a:r>
            <a:br>
              <a:rPr lang="fr-FR" dirty="0" smtClean="0"/>
            </a:br>
            <a:r>
              <a:rPr lang="fr-FR" dirty="0" smtClean="0"/>
              <a:t>JEE Approfondi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44" y="2819400"/>
            <a:ext cx="8858312" cy="3395682"/>
          </a:xfrm>
        </p:spPr>
        <p:txBody>
          <a:bodyPr>
            <a:normAutofit lnSpcReduction="10000"/>
          </a:bodyPr>
          <a:lstStyle/>
          <a:p>
            <a:r>
              <a:rPr lang="fr-FR" dirty="0" err="1" smtClean="0"/>
              <a:t>Struts</a:t>
            </a:r>
            <a:r>
              <a:rPr lang="fr-FR" dirty="0" smtClean="0"/>
              <a:t> v1 – </a:t>
            </a:r>
            <a:r>
              <a:rPr lang="fr-FR" dirty="0" err="1" smtClean="0"/>
              <a:t>Xstream</a:t>
            </a:r>
            <a:endParaRPr lang="fr-FR" dirty="0" smtClean="0"/>
          </a:p>
          <a:p>
            <a:pPr algn="l"/>
            <a:endParaRPr lang="fr-FR" dirty="0" smtClean="0"/>
          </a:p>
          <a:p>
            <a:pPr algn="l">
              <a:buFont typeface="Wingdings" pitchFamily="2" charset="2"/>
              <a:buChar char="§"/>
            </a:pPr>
            <a:r>
              <a:rPr lang="fr-FR" dirty="0" smtClean="0"/>
              <a:t>BENARD Thomas</a:t>
            </a:r>
          </a:p>
          <a:p>
            <a:pPr algn="l">
              <a:buFont typeface="Wingdings" pitchFamily="2" charset="2"/>
              <a:buChar char="§"/>
            </a:pPr>
            <a:r>
              <a:rPr lang="fr-FR" dirty="0" smtClean="0"/>
              <a:t>CAROFF Brice</a:t>
            </a:r>
          </a:p>
          <a:p>
            <a:pPr algn="l">
              <a:buFont typeface="Wingdings" pitchFamily="2" charset="2"/>
              <a:buChar char="§"/>
            </a:pPr>
            <a:r>
              <a:rPr lang="fr-FR" dirty="0" smtClean="0"/>
              <a:t>LETEL Quentin</a:t>
            </a:r>
          </a:p>
          <a:p>
            <a:pPr algn="l">
              <a:buFont typeface="Wingdings" pitchFamily="2" charset="2"/>
              <a:buChar char="§"/>
            </a:pPr>
            <a:r>
              <a:rPr lang="fr-FR" dirty="0" smtClean="0"/>
              <a:t>NORET Nicolas</a:t>
            </a:r>
          </a:p>
          <a:p>
            <a:pPr algn="l">
              <a:buFont typeface="Wingdings" pitchFamily="2" charset="2"/>
              <a:buChar char="§"/>
            </a:pPr>
            <a:r>
              <a:rPr lang="fr-FR" dirty="0" smtClean="0"/>
              <a:t>ROCHER Christian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Organisation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Recherche sur les </a:t>
            </a:r>
            <a:r>
              <a:rPr lang="fr-FR" sz="2000" dirty="0" err="1" smtClean="0"/>
              <a:t>frameworks</a:t>
            </a:r>
            <a:r>
              <a:rPr lang="fr-FR" sz="2000" dirty="0" smtClean="0"/>
              <a:t> (déploiement et mise en application)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Elaboration de la structure de la base de données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Développement de l’interface de gestion de la base de données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Réalisation des JSP (scriptlets puis JSTL/EL)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Phases de tests/débogage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Développement et intégration du design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Intégration de tags supplémentaires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Réalisation du jeu d’essai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Rédaction du rapport final et de la présentation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Répartition des tâches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2847034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 smtClean="0"/>
                        <a:t>Struts</a:t>
                      </a:r>
                      <a:endParaRPr lang="fr-FR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BDD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Débogage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Design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Rapport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Thomas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fr-FR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Brice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Quentin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Nicolas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Christian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Problèmes rencontrés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 2" pitchFamily="18" charset="2"/>
              <a:buChar char=""/>
            </a:pPr>
            <a:r>
              <a:rPr lang="fr-FR" sz="2000" dirty="0" smtClean="0"/>
              <a:t>Encodage des fichiers XML</a:t>
            </a:r>
          </a:p>
          <a:p>
            <a:pPr>
              <a:lnSpc>
                <a:spcPct val="150000"/>
              </a:lnSpc>
              <a:buFont typeface="Wingdings 2" pitchFamily="18" charset="2"/>
              <a:buChar char=""/>
            </a:pPr>
            <a:r>
              <a:rPr lang="fr-FR" sz="2000" dirty="0" smtClean="0"/>
              <a:t>Remplacement des scriptlets par des JSTL/EL (mauvaise séparation vue-contrôleur)</a:t>
            </a:r>
          </a:p>
          <a:p>
            <a:pPr>
              <a:lnSpc>
                <a:spcPct val="150000"/>
              </a:lnSpc>
              <a:buFont typeface="Wingdings 2" pitchFamily="18" charset="2"/>
              <a:buChar char=""/>
            </a:pPr>
            <a:r>
              <a:rPr lang="fr-FR" sz="2000" dirty="0" smtClean="0"/>
              <a:t>Inclusion des fichiers de données dans le projet, configuration de l’objet Application</a:t>
            </a:r>
          </a:p>
          <a:p>
            <a:pPr>
              <a:lnSpc>
                <a:spcPct val="150000"/>
              </a:lnSpc>
              <a:buFont typeface="Wingdings 2" pitchFamily="18" charset="2"/>
              <a:buChar char=""/>
            </a:pPr>
            <a:r>
              <a:rPr lang="fr-FR" sz="2000" dirty="0" smtClean="0"/>
              <a:t>Concaténation de plusieurs vues pour limiter le nombre des JSP ; multiplication et complexification des tests de contrôle sur les requêtes</a:t>
            </a:r>
          </a:p>
          <a:p>
            <a:pPr>
              <a:lnSpc>
                <a:spcPct val="150000"/>
              </a:lnSpc>
              <a:buFont typeface="Wingdings 2" pitchFamily="18" charset="2"/>
              <a:buChar char=""/>
            </a:pPr>
            <a:r>
              <a:rPr lang="fr-FR" sz="2000" dirty="0" smtClean="0"/>
              <a:t>Problème d’actualisation des pages lors d’une modification manuelle de l’url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Struts</a:t>
            </a:r>
            <a:r>
              <a:rPr lang="fr-FR" dirty="0" smtClean="0"/>
              <a:t> v1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endParaRPr lang="fr-FR" u="sng" dirty="0" smtClean="0">
              <a:hlinkClick r:id="rId2"/>
            </a:endParaRPr>
          </a:p>
          <a:p>
            <a:pPr>
              <a:buNone/>
            </a:pPr>
            <a:endParaRPr lang="fr-FR" u="sng" dirty="0" smtClean="0">
              <a:hlinkClick r:id="rId2"/>
            </a:endParaRPr>
          </a:p>
          <a:p>
            <a:pPr>
              <a:buNone/>
            </a:pPr>
            <a:endParaRPr lang="fr-FR" u="sng" dirty="0" smtClean="0">
              <a:hlinkClick r:id="rId2"/>
            </a:endParaRPr>
          </a:p>
          <a:p>
            <a:pPr>
              <a:buNone/>
            </a:pPr>
            <a:endParaRPr lang="fr-FR" u="sng" dirty="0" smtClean="0">
              <a:hlinkClick r:id="rId2"/>
            </a:endParaRPr>
          </a:p>
          <a:p>
            <a:pPr>
              <a:buNone/>
            </a:pPr>
            <a:endParaRPr lang="fr-FR" u="sng" dirty="0" smtClean="0">
              <a:hlinkClick r:id="rId2"/>
            </a:endParaRPr>
          </a:p>
          <a:p>
            <a:pPr>
              <a:buNone/>
            </a:pPr>
            <a:endParaRPr lang="fr-FR" u="sng" dirty="0" smtClean="0">
              <a:hlinkClick r:id="rId2"/>
            </a:endParaRPr>
          </a:p>
          <a:p>
            <a:pPr>
              <a:buNone/>
            </a:pPr>
            <a:endParaRPr lang="fr-FR" u="sng" dirty="0" smtClean="0">
              <a:hlinkClick r:id="rId2"/>
            </a:endParaRPr>
          </a:p>
          <a:p>
            <a:pPr algn="ctr">
              <a:buNone/>
            </a:pPr>
            <a:r>
              <a:rPr lang="fr-FR" sz="4200" u="sng" dirty="0" smtClean="0">
                <a:hlinkClick r:id="rId2"/>
              </a:rPr>
              <a:t>http://mir2.ovh.net/ftp.apache.org/dist/struts/binaries/struts-1.3.10-all.zip</a:t>
            </a:r>
            <a:endParaRPr lang="fr-FR" sz="4200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Installation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dirty="0" smtClean="0"/>
              <a:t>Importation d’un projet vide</a:t>
            </a:r>
          </a:p>
          <a:p>
            <a:pPr>
              <a:lnSpc>
                <a:spcPct val="150000"/>
              </a:lnSpc>
              <a:buNone/>
            </a:pPr>
            <a:r>
              <a:rPr lang="fr-FR" dirty="0" smtClean="0"/>
              <a:t>ou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Mise en place de l’arborescence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Importation des bibliothèques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Configuration des fichiers web.xml et struts-config.xml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fr-FR" dirty="0" smtClean="0"/>
              <a:t>Un unique </a:t>
            </a:r>
            <a:r>
              <a:rPr lang="fr-FR" dirty="0" err="1" smtClean="0"/>
              <a:t>Servlet</a:t>
            </a:r>
            <a:r>
              <a:rPr lang="fr-FR" dirty="0" smtClean="0"/>
              <a:t> intercepte les requêtes de l’utilisateur (.do) et passe la main aux classes appropriées :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Redirection vers une JSP sans traitement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Redirection avec traitement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Validation d’un formulaire puis redirection avec traitement</a:t>
            </a:r>
          </a:p>
          <a:p>
            <a:pPr>
              <a:lnSpc>
                <a:spcPct val="150000"/>
              </a:lnSpc>
              <a:buNone/>
            </a:pPr>
            <a:r>
              <a:rPr lang="fr-FR" dirty="0" smtClean="0"/>
              <a:t>Utilisation des </a:t>
            </a:r>
            <a:r>
              <a:rPr lang="fr-FR" dirty="0" err="1" smtClean="0"/>
              <a:t>taglibs</a:t>
            </a:r>
            <a:r>
              <a:rPr lang="fr-FR" dirty="0" smtClean="0"/>
              <a:t> de </a:t>
            </a:r>
            <a:r>
              <a:rPr lang="fr-FR" dirty="0" err="1" smtClean="0"/>
              <a:t>Struts</a:t>
            </a:r>
            <a:r>
              <a:rPr lang="fr-FR" dirty="0" smtClean="0"/>
              <a:t> (pertinence ?)</a:t>
            </a:r>
          </a:p>
          <a:p>
            <a:pPr>
              <a:lnSpc>
                <a:spcPct val="150000"/>
              </a:lnSpc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60000"/>
              </a:lnSpc>
              <a:buNone/>
            </a:pPr>
            <a:r>
              <a:rPr lang="fr-FR" dirty="0" smtClean="0"/>
              <a:t>Avantages :</a:t>
            </a:r>
          </a:p>
          <a:p>
            <a:pPr>
              <a:lnSpc>
                <a:spcPct val="160000"/>
              </a:lnSpc>
            </a:pPr>
            <a:r>
              <a:rPr lang="fr-FR" dirty="0" smtClean="0"/>
              <a:t>Performant pour les gros projets (extensibilité, maintenance)</a:t>
            </a:r>
          </a:p>
          <a:p>
            <a:pPr>
              <a:lnSpc>
                <a:spcPct val="160000"/>
              </a:lnSpc>
            </a:pPr>
            <a:r>
              <a:rPr lang="fr-FR" dirty="0" smtClean="0"/>
              <a:t>Structuration univoque grâce aux Design Patterns</a:t>
            </a:r>
          </a:p>
          <a:p>
            <a:pPr>
              <a:lnSpc>
                <a:spcPct val="160000"/>
              </a:lnSpc>
            </a:pPr>
            <a:endParaRPr lang="fr-FR" dirty="0" smtClean="0"/>
          </a:p>
          <a:p>
            <a:pPr>
              <a:lnSpc>
                <a:spcPct val="160000"/>
              </a:lnSpc>
              <a:buNone/>
            </a:pPr>
            <a:r>
              <a:rPr lang="fr-FR" dirty="0" smtClean="0"/>
              <a:t>Inconvénients :</a:t>
            </a:r>
          </a:p>
          <a:p>
            <a:pPr>
              <a:lnSpc>
                <a:spcPct val="160000"/>
              </a:lnSpc>
            </a:pPr>
            <a:r>
              <a:rPr lang="fr-FR" dirty="0" smtClean="0"/>
              <a:t>Multiplication des classes de validation/traitement :</a:t>
            </a:r>
          </a:p>
          <a:p>
            <a:pPr>
              <a:lnSpc>
                <a:spcPct val="160000"/>
              </a:lnSpc>
            </a:pPr>
            <a:r>
              <a:rPr lang="fr-FR" dirty="0" smtClean="0"/>
              <a:t>Vérification des données du formulaire</a:t>
            </a:r>
          </a:p>
          <a:p>
            <a:pPr>
              <a:lnSpc>
                <a:spcPct val="160000"/>
              </a:lnSpc>
            </a:pPr>
            <a:r>
              <a:rPr lang="fr-FR" dirty="0" smtClean="0"/>
              <a:t>Traitement des données, requêtes en base de données</a:t>
            </a:r>
          </a:p>
          <a:p>
            <a:pPr>
              <a:lnSpc>
                <a:spcPct val="160000"/>
              </a:lnSpc>
            </a:pPr>
            <a:r>
              <a:rPr lang="fr-FR" dirty="0" smtClean="0"/>
              <a:t>Génération de la page HTML</a:t>
            </a:r>
          </a:p>
          <a:p>
            <a:pPr>
              <a:lnSpc>
                <a:spcPct val="160000"/>
              </a:lnSpc>
              <a:buNone/>
            </a:pPr>
            <a:r>
              <a:rPr lang="fr-FR" dirty="0" smtClean="0"/>
              <a:t>Alternative :</a:t>
            </a:r>
          </a:p>
          <a:p>
            <a:pPr>
              <a:lnSpc>
                <a:spcPct val="160000"/>
              </a:lnSpc>
            </a:pPr>
            <a:r>
              <a:rPr lang="fr-FR" dirty="0" smtClean="0"/>
              <a:t>Génération de scripts </a:t>
            </a:r>
            <a:r>
              <a:rPr lang="fr-FR" dirty="0" err="1" smtClean="0"/>
              <a:t>Javascript</a:t>
            </a:r>
            <a:r>
              <a:rPr lang="fr-FR" dirty="0" smtClean="0"/>
              <a:t> via validation.xml</a:t>
            </a:r>
          </a:p>
          <a:p>
            <a:pPr>
              <a:lnSpc>
                <a:spcPct val="160000"/>
              </a:lnSpc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XStream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dirty="0" smtClean="0">
              <a:hlinkClick r:id="rId2"/>
            </a:endParaRPr>
          </a:p>
          <a:p>
            <a:pPr>
              <a:buNone/>
            </a:pPr>
            <a:endParaRPr lang="fr-FR" sz="8000" dirty="0" smtClean="0">
              <a:hlinkClick r:id="rId2"/>
            </a:endParaRPr>
          </a:p>
          <a:p>
            <a:pPr algn="ctr">
              <a:buNone/>
            </a:pPr>
            <a:r>
              <a:rPr lang="fr-FR" sz="8000" dirty="0" smtClean="0">
                <a:hlinkClick r:id="rId2"/>
              </a:rPr>
              <a:t>http://repository.codehaus.org/com/thoughtworks/xstream/xstream-distribution/1.3.1/xstream-distribution-1.3.1-bin.zip</a:t>
            </a:r>
            <a:endParaRPr lang="fr-FR" sz="8000" dirty="0" smtClean="0"/>
          </a:p>
          <a:p>
            <a:pPr>
              <a:buNone/>
            </a:pPr>
            <a:endParaRPr lang="fr-FR" sz="8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Installation &amp; Utilisation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seul fichier à importer</a:t>
            </a:r>
          </a:p>
          <a:p>
            <a:endParaRPr lang="fr-FR" dirty="0" smtClean="0"/>
          </a:p>
          <a:p>
            <a:r>
              <a:rPr lang="fr-FR" dirty="0" smtClean="0"/>
              <a:t>Une classe (</a:t>
            </a:r>
            <a:r>
              <a:rPr lang="fr-FR" dirty="0" err="1" smtClean="0"/>
              <a:t>XStream</a:t>
            </a:r>
            <a:r>
              <a:rPr lang="fr-FR" dirty="0" smtClean="0"/>
              <a:t>)</a:t>
            </a:r>
          </a:p>
          <a:p>
            <a:r>
              <a:rPr lang="fr-FR" dirty="0" smtClean="0"/>
              <a:t>Deux méthodes :</a:t>
            </a:r>
          </a:p>
          <a:p>
            <a:pPr lvl="1"/>
            <a:r>
              <a:rPr lang="fr-FR" dirty="0" err="1" smtClean="0"/>
              <a:t>toXML</a:t>
            </a:r>
            <a:r>
              <a:rPr lang="fr-FR" dirty="0" smtClean="0"/>
              <a:t>(..) pour sérialiser</a:t>
            </a:r>
          </a:p>
          <a:p>
            <a:pPr lvl="1"/>
            <a:r>
              <a:rPr lang="fr-FR" dirty="0" err="1" smtClean="0"/>
              <a:t>fromXML</a:t>
            </a:r>
            <a:r>
              <a:rPr lang="fr-FR" dirty="0" smtClean="0"/>
              <a:t>(..) pour dé-sérialiser</a:t>
            </a:r>
          </a:p>
          <a:p>
            <a:endParaRPr lang="fr-FR" dirty="0" smtClean="0"/>
          </a:p>
          <a:p>
            <a:r>
              <a:rPr lang="fr-FR" dirty="0" smtClean="0"/>
              <a:t>Conversions poussées (annotations et alias)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Avantages :</a:t>
            </a:r>
          </a:p>
          <a:p>
            <a:pPr lvl="1"/>
            <a:r>
              <a:rPr lang="fr-FR" dirty="0" smtClean="0"/>
              <a:t>Facile à installer et à utiliser</a:t>
            </a:r>
          </a:p>
          <a:p>
            <a:pPr lvl="1"/>
            <a:r>
              <a:rPr lang="fr-FR" dirty="0" smtClean="0"/>
              <a:t>Génération d’arbres lisibles</a:t>
            </a:r>
          </a:p>
          <a:p>
            <a:pPr lvl="1"/>
            <a:r>
              <a:rPr lang="fr-FR" dirty="0" smtClean="0"/>
              <a:t>Aucune modification du code n’est nécessaire</a:t>
            </a:r>
          </a:p>
          <a:p>
            <a:pPr lvl="1"/>
            <a:r>
              <a:rPr lang="fr-FR" dirty="0" smtClean="0"/>
              <a:t>Rapide et économe en ressources</a:t>
            </a:r>
          </a:p>
          <a:p>
            <a:pPr lvl="1"/>
            <a:r>
              <a:rPr lang="fr-FR" dirty="0" smtClean="0"/>
              <a:t>Pas de </a:t>
            </a:r>
            <a:r>
              <a:rPr lang="fr-FR" dirty="0" err="1" smtClean="0"/>
              <a:t>mapping</a:t>
            </a:r>
            <a:endParaRPr lang="fr-FR" dirty="0" smtClean="0"/>
          </a:p>
          <a:p>
            <a:pPr lvl="1"/>
            <a:r>
              <a:rPr lang="fr-FR" dirty="0" smtClean="0"/>
              <a:t>Compatible JSON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Inconvénient :</a:t>
            </a:r>
          </a:p>
          <a:p>
            <a:pPr lvl="1"/>
            <a:r>
              <a:rPr lang="fr-FR" dirty="0" smtClean="0"/>
              <a:t>Impossible de faire de la persistance via SGBD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Forum JEE</a:t>
            </a:r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sz="8000" dirty="0" smtClean="0"/>
          </a:p>
          <a:p>
            <a:pPr algn="ctr"/>
            <a:endParaRPr lang="fr-FR" sz="8000" dirty="0" smtClean="0">
              <a:hlinkClick r:id="rId2"/>
            </a:endParaRPr>
          </a:p>
          <a:p>
            <a:pPr algn="ctr"/>
            <a:r>
              <a:rPr lang="fr-FR" sz="8000" dirty="0" smtClean="0">
                <a:hlinkClick r:id="rId2"/>
              </a:rPr>
              <a:t>http://khan.net.free.fr/ProjetJEE_App_final.war</a:t>
            </a:r>
            <a:endParaRPr lang="fr-FR" sz="8000" dirty="0" smtClean="0"/>
          </a:p>
          <a:p>
            <a:pPr algn="ctr"/>
            <a:endParaRPr lang="fr-FR" sz="8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/>
          <p:cNvGrpSpPr/>
          <p:nvPr/>
        </p:nvGrpSpPr>
        <p:grpSpPr>
          <a:xfrm>
            <a:off x="428596" y="1750207"/>
            <a:ext cx="3214710" cy="3357586"/>
            <a:chOff x="250001" y="1785926"/>
            <a:chExt cx="3214710" cy="3357586"/>
          </a:xfrm>
        </p:grpSpPr>
        <p:sp>
          <p:nvSpPr>
            <p:cNvPr id="8" name="Rectangle 7"/>
            <p:cNvSpPr/>
            <p:nvPr/>
          </p:nvSpPr>
          <p:spPr>
            <a:xfrm>
              <a:off x="1251358" y="1785926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</a:t>
              </a:r>
              <a:r>
                <a:rPr lang="fr-FR" sz="1600" dirty="0" err="1" smtClean="0">
                  <a:solidFill>
                    <a:schemeClr val="bg1"/>
                  </a:solidFill>
                </a:rPr>
                <a:t>users</a:t>
              </a:r>
              <a:endParaRPr lang="fr-FR" sz="16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9" name="Carré corné 8"/>
            <p:cNvSpPr/>
            <p:nvPr/>
          </p:nvSpPr>
          <p:spPr>
            <a:xfrm>
              <a:off x="250001" y="2928934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listUser.xml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50133" y="2928934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/user1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93141" y="2928934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/user2 …</a:t>
              </a:r>
            </a:p>
          </p:txBody>
        </p:sp>
        <p:sp>
          <p:nvSpPr>
            <p:cNvPr id="13" name="Carré corné 12"/>
            <p:cNvSpPr/>
            <p:nvPr/>
          </p:nvSpPr>
          <p:spPr>
            <a:xfrm>
              <a:off x="821505" y="4229112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</a:rPr>
                <a:t>u</a:t>
              </a:r>
              <a:r>
                <a:rPr lang="fr-FR" sz="1600" dirty="0" smtClean="0">
                  <a:solidFill>
                    <a:schemeClr val="bg1"/>
                  </a:solidFill>
                </a:rPr>
                <a:t>ser1</a:t>
              </a: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.</a:t>
              </a:r>
              <a:r>
                <a:rPr lang="fr-FR" sz="1600" dirty="0" err="1" smtClean="0">
                  <a:solidFill>
                    <a:schemeClr val="bg1"/>
                  </a:solidFill>
                </a:rPr>
                <a:t>xml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Carré corné 13"/>
            <p:cNvSpPr/>
            <p:nvPr/>
          </p:nvSpPr>
          <p:spPr>
            <a:xfrm>
              <a:off x="1821637" y="4229112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err="1" smtClean="0">
                  <a:solidFill>
                    <a:schemeClr val="bg1"/>
                  </a:solidFill>
                </a:rPr>
                <a:t>listPost</a:t>
              </a:r>
              <a:endParaRPr lang="fr-FR" sz="16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.xml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15" name="Connecteur droit 14"/>
            <p:cNvCxnSpPr>
              <a:stCxn id="8" idx="2"/>
              <a:endCxn id="10" idx="0"/>
            </p:cNvCxnSpPr>
            <p:nvPr/>
          </p:nvCxnSpPr>
          <p:spPr>
            <a:xfrm rot="5400000">
              <a:off x="1536498" y="2678289"/>
              <a:ext cx="500066" cy="122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>
              <a:stCxn id="8" idx="2"/>
              <a:endCxn id="11" idx="0"/>
            </p:cNvCxnSpPr>
            <p:nvPr/>
          </p:nvCxnSpPr>
          <p:spPr>
            <a:xfrm rot="16200000" flipH="1">
              <a:off x="2108001" y="2108009"/>
              <a:ext cx="500066" cy="114178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>
              <a:stCxn id="8" idx="2"/>
              <a:endCxn id="9" idx="0"/>
            </p:cNvCxnSpPr>
            <p:nvPr/>
          </p:nvCxnSpPr>
          <p:spPr>
            <a:xfrm rot="5400000">
              <a:off x="997139" y="2138930"/>
              <a:ext cx="500066" cy="107994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>
              <a:stCxn id="10" idx="2"/>
              <a:endCxn id="13" idx="0"/>
            </p:cNvCxnSpPr>
            <p:nvPr/>
          </p:nvCxnSpPr>
          <p:spPr>
            <a:xfrm rot="5400000">
              <a:off x="1203694" y="3646888"/>
              <a:ext cx="657236" cy="50721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>
              <a:stCxn id="10" idx="2"/>
              <a:endCxn id="14" idx="0"/>
            </p:cNvCxnSpPr>
            <p:nvPr/>
          </p:nvCxnSpPr>
          <p:spPr>
            <a:xfrm rot="16200000" flipH="1">
              <a:off x="1703759" y="3654034"/>
              <a:ext cx="657236" cy="49291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/>
          <p:cNvGrpSpPr/>
          <p:nvPr/>
        </p:nvGrpSpPr>
        <p:grpSpPr>
          <a:xfrm>
            <a:off x="4429124" y="678637"/>
            <a:ext cx="4343424" cy="5500726"/>
            <a:chOff x="4586294" y="642918"/>
            <a:chExt cx="4343424" cy="5500726"/>
          </a:xfrm>
        </p:grpSpPr>
        <p:sp>
          <p:nvSpPr>
            <p:cNvPr id="21" name="Rectangle 20"/>
            <p:cNvSpPr/>
            <p:nvPr/>
          </p:nvSpPr>
          <p:spPr>
            <a:xfrm>
              <a:off x="6143636" y="642918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/forum</a:t>
              </a:r>
            </a:p>
          </p:txBody>
        </p:sp>
        <p:sp>
          <p:nvSpPr>
            <p:cNvPr id="22" name="Carré corné 21"/>
            <p:cNvSpPr/>
            <p:nvPr/>
          </p:nvSpPr>
          <p:spPr>
            <a:xfrm>
              <a:off x="4586294" y="1857364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err="1" smtClean="0">
                  <a:solidFill>
                    <a:schemeClr val="bg1"/>
                  </a:solidFill>
                </a:rPr>
                <a:t>listCat</a:t>
              </a:r>
              <a:endParaRPr lang="fr-FR" sz="16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.xml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572132" y="1857364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/cat1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715140" y="1857364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/cat2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58148" y="1857364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…</a:t>
              </a:r>
            </a:p>
          </p:txBody>
        </p:sp>
        <p:sp>
          <p:nvSpPr>
            <p:cNvPr id="26" name="Carré corné 25"/>
            <p:cNvSpPr/>
            <p:nvPr/>
          </p:nvSpPr>
          <p:spPr>
            <a:xfrm>
              <a:off x="4643438" y="3000372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Cat1</a:t>
              </a: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.xml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sp>
          <p:nvSpPr>
            <p:cNvPr id="27" name="Carré corné 26"/>
            <p:cNvSpPr/>
            <p:nvPr/>
          </p:nvSpPr>
          <p:spPr>
            <a:xfrm>
              <a:off x="5643570" y="3014666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300" dirty="0" err="1" smtClean="0">
                  <a:solidFill>
                    <a:schemeClr val="bg1"/>
                  </a:solidFill>
                </a:rPr>
                <a:t>listForum</a:t>
              </a:r>
              <a:endParaRPr lang="fr-FR" sz="13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300" dirty="0" smtClean="0">
                  <a:solidFill>
                    <a:schemeClr val="bg1"/>
                  </a:solidFill>
                </a:rPr>
                <a:t>.xml</a:t>
              </a:r>
              <a:endParaRPr lang="fr-FR" sz="1300" dirty="0">
                <a:solidFill>
                  <a:schemeClr val="bg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643702" y="3000372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/forum1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715272" y="4161852"/>
              <a:ext cx="1071570" cy="6429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/topic1</a:t>
              </a:r>
            </a:p>
          </p:txBody>
        </p:sp>
        <p:sp>
          <p:nvSpPr>
            <p:cNvPr id="30" name="Carré corné 29"/>
            <p:cNvSpPr/>
            <p:nvPr/>
          </p:nvSpPr>
          <p:spPr>
            <a:xfrm>
              <a:off x="5715008" y="4157674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Forum1.xml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sp>
          <p:nvSpPr>
            <p:cNvPr id="31" name="Carré corné 30"/>
            <p:cNvSpPr/>
            <p:nvPr/>
          </p:nvSpPr>
          <p:spPr>
            <a:xfrm>
              <a:off x="6715140" y="4157674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err="1" smtClean="0">
                  <a:solidFill>
                    <a:schemeClr val="bg1"/>
                  </a:solidFill>
                </a:rPr>
                <a:t>listTopic</a:t>
              </a:r>
              <a:endParaRPr lang="fr-FR" sz="14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dirty="0" smtClean="0">
                  <a:solidFill>
                    <a:schemeClr val="bg1"/>
                  </a:solidFill>
                </a:rPr>
                <a:t>.xml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  <p:sp>
          <p:nvSpPr>
            <p:cNvPr id="32" name="Carré corné 31"/>
            <p:cNvSpPr/>
            <p:nvPr/>
          </p:nvSpPr>
          <p:spPr>
            <a:xfrm>
              <a:off x="7786710" y="5229244"/>
              <a:ext cx="914400" cy="914400"/>
            </a:xfrm>
            <a:prstGeom prst="foldedCorner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Topic1</a:t>
              </a: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</a:rPr>
                <a:t>.xml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33" name="Connecteur droit 32"/>
            <p:cNvCxnSpPr>
              <a:stCxn id="21" idx="2"/>
              <a:endCxn id="22" idx="0"/>
            </p:cNvCxnSpPr>
            <p:nvPr/>
          </p:nvCxnSpPr>
          <p:spPr>
            <a:xfrm rot="5400000">
              <a:off x="5575706" y="753649"/>
              <a:ext cx="571504" cy="163592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>
              <a:stCxn id="21" idx="2"/>
              <a:endCxn id="23" idx="0"/>
            </p:cNvCxnSpPr>
            <p:nvPr/>
          </p:nvCxnSpPr>
          <p:spPr>
            <a:xfrm rot="5400000">
              <a:off x="6107917" y="1285860"/>
              <a:ext cx="571504" cy="57150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>
              <a:stCxn id="21" idx="2"/>
              <a:endCxn id="24" idx="0"/>
            </p:cNvCxnSpPr>
            <p:nvPr/>
          </p:nvCxnSpPr>
          <p:spPr>
            <a:xfrm rot="16200000" flipH="1">
              <a:off x="6679421" y="1285860"/>
              <a:ext cx="571504" cy="57150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>
              <a:stCxn id="21" idx="2"/>
              <a:endCxn id="25" idx="0"/>
            </p:cNvCxnSpPr>
            <p:nvPr/>
          </p:nvCxnSpPr>
          <p:spPr>
            <a:xfrm rot="16200000" flipH="1">
              <a:off x="7250925" y="714356"/>
              <a:ext cx="571504" cy="171451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>
              <a:stCxn id="23" idx="2"/>
              <a:endCxn id="26" idx="0"/>
            </p:cNvCxnSpPr>
            <p:nvPr/>
          </p:nvCxnSpPr>
          <p:spPr>
            <a:xfrm rot="5400000">
              <a:off x="5354245" y="2246700"/>
              <a:ext cx="500066" cy="100727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>
              <a:stCxn id="23" idx="2"/>
              <a:endCxn id="28" idx="0"/>
            </p:cNvCxnSpPr>
            <p:nvPr/>
          </p:nvCxnSpPr>
          <p:spPr>
            <a:xfrm rot="16200000" flipH="1">
              <a:off x="6393669" y="2214554"/>
              <a:ext cx="500066" cy="107157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/>
            <p:cNvCxnSpPr>
              <a:stCxn id="23" idx="2"/>
              <a:endCxn id="27" idx="0"/>
            </p:cNvCxnSpPr>
            <p:nvPr/>
          </p:nvCxnSpPr>
          <p:spPr>
            <a:xfrm rot="5400000">
              <a:off x="5847164" y="2753913"/>
              <a:ext cx="514360" cy="714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>
              <a:stCxn id="28" idx="2"/>
              <a:endCxn id="30" idx="0"/>
            </p:cNvCxnSpPr>
            <p:nvPr/>
          </p:nvCxnSpPr>
          <p:spPr>
            <a:xfrm rot="5400000">
              <a:off x="6418668" y="3396855"/>
              <a:ext cx="514360" cy="100727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>
              <a:stCxn id="28" idx="2"/>
              <a:endCxn id="29" idx="0"/>
            </p:cNvCxnSpPr>
            <p:nvPr/>
          </p:nvCxnSpPr>
          <p:spPr>
            <a:xfrm rot="16200000" flipH="1">
              <a:off x="7456003" y="3366798"/>
              <a:ext cx="518538" cy="107157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>
              <a:stCxn id="28" idx="2"/>
              <a:endCxn id="31" idx="0"/>
            </p:cNvCxnSpPr>
            <p:nvPr/>
          </p:nvCxnSpPr>
          <p:spPr>
            <a:xfrm rot="5400000">
              <a:off x="6918734" y="3896921"/>
              <a:ext cx="514360" cy="714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>
              <a:stCxn id="29" idx="2"/>
              <a:endCxn id="32" idx="0"/>
            </p:cNvCxnSpPr>
            <p:nvPr/>
          </p:nvCxnSpPr>
          <p:spPr>
            <a:xfrm rot="5400000">
              <a:off x="8035259" y="5013446"/>
              <a:ext cx="424450" cy="714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Connecteur droit 47"/>
          <p:cNvCxnSpPr/>
          <p:nvPr/>
        </p:nvCxnSpPr>
        <p:spPr>
          <a:xfrm rot="5400000">
            <a:off x="1178695" y="3428999"/>
            <a:ext cx="5715042" cy="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Use Cases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fr-FR" dirty="0" smtClean="0"/>
              <a:t>Simple utilisateur :</a:t>
            </a:r>
          </a:p>
          <a:p>
            <a:pPr lvl="1">
              <a:lnSpc>
                <a:spcPct val="110000"/>
              </a:lnSpc>
            </a:pPr>
            <a:r>
              <a:rPr lang="fr-FR" dirty="0" smtClean="0"/>
              <a:t>S’identifier (login et mot de passe) ou s’inscrire</a:t>
            </a:r>
          </a:p>
          <a:p>
            <a:pPr lvl="1">
              <a:lnSpc>
                <a:spcPct val="110000"/>
              </a:lnSpc>
            </a:pPr>
            <a:r>
              <a:rPr lang="fr-FR" dirty="0" smtClean="0"/>
              <a:t>Se déconnecter du site</a:t>
            </a:r>
          </a:p>
          <a:p>
            <a:pPr lvl="1">
              <a:lnSpc>
                <a:spcPct val="110000"/>
              </a:lnSpc>
            </a:pPr>
            <a:r>
              <a:rPr lang="fr-FR" dirty="0" smtClean="0"/>
              <a:t>Consulter et éditer son profil (changement de mot de passe, de signature et d’avatar uniquement)</a:t>
            </a:r>
          </a:p>
          <a:p>
            <a:pPr lvl="1">
              <a:lnSpc>
                <a:spcPct val="110000"/>
              </a:lnSpc>
            </a:pPr>
            <a:r>
              <a:rPr lang="fr-FR" dirty="0" smtClean="0"/>
              <a:t>Consulter une catégorie, un forum ou un </a:t>
            </a:r>
            <a:r>
              <a:rPr lang="fr-FR" dirty="0" err="1" smtClean="0"/>
              <a:t>topic</a:t>
            </a:r>
            <a:endParaRPr lang="fr-FR" dirty="0" smtClean="0"/>
          </a:p>
          <a:p>
            <a:pPr lvl="1">
              <a:lnSpc>
                <a:spcPct val="110000"/>
              </a:lnSpc>
            </a:pPr>
            <a:r>
              <a:rPr lang="fr-FR" dirty="0" smtClean="0"/>
              <a:t>Créer un </a:t>
            </a:r>
            <a:r>
              <a:rPr lang="fr-FR" dirty="0" err="1" smtClean="0"/>
              <a:t>topic</a:t>
            </a:r>
            <a:r>
              <a:rPr lang="fr-FR" dirty="0" smtClean="0"/>
              <a:t> dans un forum déjà existant</a:t>
            </a:r>
          </a:p>
          <a:p>
            <a:pPr lvl="1">
              <a:lnSpc>
                <a:spcPct val="110000"/>
              </a:lnSpc>
            </a:pPr>
            <a:r>
              <a:rPr lang="fr-FR" dirty="0" smtClean="0"/>
              <a:t>Poster un message dans un </a:t>
            </a:r>
            <a:r>
              <a:rPr lang="fr-FR" dirty="0" err="1" smtClean="0"/>
              <a:t>topic</a:t>
            </a:r>
            <a:endParaRPr lang="fr-FR" dirty="0" smtClean="0"/>
          </a:p>
          <a:p>
            <a:pPr lvl="1">
              <a:lnSpc>
                <a:spcPct val="110000"/>
              </a:lnSpc>
            </a:pPr>
            <a:r>
              <a:rPr lang="fr-FR" dirty="0" smtClean="0"/>
              <a:t>Editer ou supprimer un de ses </a:t>
            </a:r>
            <a:r>
              <a:rPr lang="fr-FR" dirty="0" err="1" smtClean="0"/>
              <a:t>posts</a:t>
            </a:r>
            <a:endParaRPr lang="fr-FR" dirty="0" smtClean="0"/>
          </a:p>
          <a:p>
            <a:pPr lvl="1">
              <a:lnSpc>
                <a:spcPct val="110000"/>
              </a:lnSpc>
            </a:pPr>
            <a:r>
              <a:rPr lang="fr-FR" dirty="0" smtClean="0"/>
              <a:t>Consulter tous ses </a:t>
            </a:r>
            <a:r>
              <a:rPr lang="fr-FR" dirty="0" err="1" smtClean="0"/>
              <a:t>posts</a:t>
            </a:r>
            <a:r>
              <a:rPr lang="fr-FR" dirty="0" smtClean="0"/>
              <a:t> d’un coup</a:t>
            </a:r>
          </a:p>
          <a:p>
            <a:pPr lvl="1">
              <a:lnSpc>
                <a:spcPct val="110000"/>
              </a:lnSpc>
            </a:pPr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Use Cases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 smtClean="0"/>
              <a:t>Administrateur :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Tous les Use Cases d’un simple utilisateur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Créer, éditer ou supprimer une catégorie, un forum, un </a:t>
            </a:r>
            <a:r>
              <a:rPr lang="fr-FR" dirty="0" err="1" smtClean="0"/>
              <a:t>topic</a:t>
            </a:r>
            <a:r>
              <a:rPr lang="fr-FR" dirty="0" smtClean="0"/>
              <a:t> ou un post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Créer un nouvel utilisateur et lui donner le statut d’administrateur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Supprimer un utilisateur (sauf lui-même et le super-administrateur)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Modifier le profil d’un utilisateur (sauf l’id, la date d’inscription et de dernière connexion) mais ne peut retirer les droits d’administrateur au super-administrateur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Consulter la liste des </a:t>
            </a:r>
            <a:r>
              <a:rPr lang="fr-FR" dirty="0" err="1" smtClean="0"/>
              <a:t>posts</a:t>
            </a:r>
            <a:r>
              <a:rPr lang="fr-FR" dirty="0" smtClean="0"/>
              <a:t> de n’importe quel utilisateur</a:t>
            </a: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Particularités du forum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Les requêtes sont très sécurisées. Des vérifications sont effectuées lors de l’affichage d’une page, lors de l’interception d’une requête et lors de l’exécution d’une commande dans la base de données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On essaie dans la plupart des cas d’informer l’utilisateur d’une erreur qu’il aurait commise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Quand c’est possible, les classes de traitement essaient de corriger les url erronées et redirigent, dans le cas contraire, vers la page d’erreur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Protection de la section d’administration (pages et actions)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Protection de la base de données contre un accès direct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Particularités du forum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Un script </a:t>
            </a:r>
            <a:r>
              <a:rPr lang="fr-FR" sz="2000" dirty="0" err="1" smtClean="0"/>
              <a:t>Javascript</a:t>
            </a:r>
            <a:r>
              <a:rPr lang="fr-FR" sz="2000" dirty="0" smtClean="0"/>
              <a:t> demande confirmation à l’utilisateur lorsque celui-ci effectue une suppression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L’utilisateur peut inclure certaines balises HTML dans ses </a:t>
            </a:r>
            <a:r>
              <a:rPr lang="fr-FR" sz="2000" dirty="0" err="1" smtClean="0"/>
              <a:t>posts</a:t>
            </a:r>
            <a:r>
              <a:rPr lang="fr-FR" sz="2000" dirty="0" smtClean="0"/>
              <a:t> via transformation </a:t>
            </a:r>
            <a:r>
              <a:rPr lang="fr-FR" sz="2000" dirty="0" err="1" smtClean="0"/>
              <a:t>BBCode</a:t>
            </a:r>
            <a:r>
              <a:rPr lang="fr-FR" sz="2000" dirty="0" smtClean="0"/>
              <a:t> (gras, italique, souligné, images et liens)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La suppression de l’unique post d’un </a:t>
            </a:r>
            <a:r>
              <a:rPr lang="fr-FR" sz="2000" dirty="0" err="1" smtClean="0"/>
              <a:t>topic</a:t>
            </a:r>
            <a:r>
              <a:rPr lang="fr-FR" sz="2000" dirty="0" smtClean="0"/>
              <a:t> entraine la suppression du </a:t>
            </a:r>
            <a:r>
              <a:rPr lang="fr-FR" sz="2000" dirty="0" err="1" smtClean="0"/>
              <a:t>topic</a:t>
            </a:r>
            <a:endParaRPr lang="fr-FR" sz="2000" dirty="0" smtClean="0"/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Les </a:t>
            </a:r>
            <a:r>
              <a:rPr lang="fr-FR" sz="2000" dirty="0" err="1" smtClean="0"/>
              <a:t>topics</a:t>
            </a:r>
            <a:r>
              <a:rPr lang="fr-FR" sz="2000" dirty="0" smtClean="0"/>
              <a:t> dans lesquels on a posté ou édité un message remontent dans la liste des </a:t>
            </a:r>
            <a:r>
              <a:rPr lang="fr-FR" sz="2000" dirty="0" err="1" smtClean="0"/>
              <a:t>topics</a:t>
            </a:r>
            <a:r>
              <a:rPr lang="fr-FR" sz="2000" dirty="0" smtClean="0"/>
              <a:t> du forum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/>
              <a:t>L’affichage d’une liste de </a:t>
            </a:r>
            <a:r>
              <a:rPr lang="fr-FR" sz="2000" dirty="0" err="1" smtClean="0"/>
              <a:t>posts</a:t>
            </a:r>
            <a:r>
              <a:rPr lang="fr-FR" sz="2000" dirty="0" smtClean="0"/>
              <a:t> ou de </a:t>
            </a:r>
            <a:r>
              <a:rPr lang="fr-FR" sz="2000" dirty="0" err="1" smtClean="0"/>
              <a:t>topics</a:t>
            </a:r>
            <a:r>
              <a:rPr lang="fr-FR" sz="2000" dirty="0" smtClean="0"/>
              <a:t> est étalé sur plusieurs pages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Fin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722313" y="3705238"/>
            <a:ext cx="7772400" cy="2795596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Présentation : </a:t>
            </a:r>
            <a:r>
              <a:rPr lang="fr-FR" dirty="0" smtClean="0">
                <a:hlinkClick r:id="rId2"/>
              </a:rPr>
              <a:t>http://khan.net.free.fr/presentation_jee.pptx</a:t>
            </a:r>
            <a:endParaRPr lang="fr-FR" dirty="0" smtClean="0"/>
          </a:p>
          <a:p>
            <a:pPr algn="l"/>
            <a:endParaRPr lang="fr-FR" dirty="0" smtClean="0"/>
          </a:p>
          <a:p>
            <a:pPr algn="l"/>
            <a:r>
              <a:rPr lang="fr-FR" dirty="0" smtClean="0"/>
              <a:t>Rapport : </a:t>
            </a:r>
            <a:r>
              <a:rPr lang="fr-FR" dirty="0" smtClean="0">
                <a:hlinkClick r:id="rId3"/>
              </a:rPr>
              <a:t>http://khan.net.free.fr/index.html</a:t>
            </a:r>
            <a:endParaRPr lang="fr-FR" dirty="0" smtClean="0"/>
          </a:p>
          <a:p>
            <a:pPr algn="l"/>
            <a:r>
              <a:rPr lang="fr-FR" dirty="0" err="1" smtClean="0"/>
              <a:t>Struts</a:t>
            </a:r>
            <a:r>
              <a:rPr lang="fr-FR" dirty="0" smtClean="0"/>
              <a:t> : </a:t>
            </a:r>
            <a:r>
              <a:rPr lang="fr-FR" dirty="0" smtClean="0">
                <a:hlinkClick r:id="rId4"/>
              </a:rPr>
              <a:t>http://khan.net.free.fr/struts.html</a:t>
            </a:r>
            <a:endParaRPr lang="fr-FR" dirty="0" smtClean="0"/>
          </a:p>
          <a:p>
            <a:pPr algn="l"/>
            <a:r>
              <a:rPr lang="fr-FR" dirty="0" err="1" smtClean="0"/>
              <a:t>Xstream</a:t>
            </a:r>
            <a:r>
              <a:rPr lang="fr-FR" dirty="0" smtClean="0"/>
              <a:t> : </a:t>
            </a:r>
            <a:r>
              <a:rPr lang="fr-FR" dirty="0" smtClean="0">
                <a:hlinkClick r:id="rId5"/>
              </a:rPr>
              <a:t>http://khan.net.free.fr/xstream.html</a:t>
            </a:r>
            <a:endParaRPr lang="fr-FR" dirty="0" smtClean="0"/>
          </a:p>
          <a:p>
            <a:pPr algn="l"/>
            <a:endParaRPr lang="fr-FR" dirty="0" smtClean="0"/>
          </a:p>
          <a:p>
            <a:pPr algn="l"/>
            <a:r>
              <a:rPr lang="fr-FR" dirty="0" smtClean="0"/>
              <a:t>Projet : </a:t>
            </a:r>
            <a:r>
              <a:rPr lang="fr-FR" dirty="0" smtClean="0">
                <a:hlinkClick r:id="rId6"/>
              </a:rPr>
              <a:t>http://khan.net.free.fr/ProjetJEE_App_final.war</a:t>
            </a:r>
            <a:endParaRPr lang="fr-FR" dirty="0" smtClean="0"/>
          </a:p>
          <a:p>
            <a:pPr algn="l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Personnalisé 2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9D3232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242</TotalTime>
  <Words>716</Words>
  <Application>Microsoft Office PowerPoint</Application>
  <PresentationFormat>Affichage à l'écran (4:3)</PresentationFormat>
  <Paragraphs>195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Fonderie</vt:lpstr>
      <vt:lpstr>Présentation du projet JEE Approfondi</vt:lpstr>
      <vt:lpstr>Organisation</vt:lpstr>
      <vt:lpstr>Répartition des tâches</vt:lpstr>
      <vt:lpstr>Problèmes rencontrés</vt:lpstr>
      <vt:lpstr>Struts v1</vt:lpstr>
      <vt:lpstr>Installation</vt:lpstr>
      <vt:lpstr>Utilisation</vt:lpstr>
      <vt:lpstr>Conclusions</vt:lpstr>
      <vt:lpstr>XStream</vt:lpstr>
      <vt:lpstr>Installation &amp; Utilisation</vt:lpstr>
      <vt:lpstr>Conclusions</vt:lpstr>
      <vt:lpstr>Forum JEE</vt:lpstr>
      <vt:lpstr>Diapositive 13</vt:lpstr>
      <vt:lpstr>Use Cases</vt:lpstr>
      <vt:lpstr>Use Cases</vt:lpstr>
      <vt:lpstr>Particularités du forum (1/2)</vt:lpstr>
      <vt:lpstr>Particularités du forum (2/2)</vt:lpstr>
      <vt:lpstr>Fin</vt:lpstr>
    </vt:vector>
  </TitlesOfParts>
  <Company>EISTI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projet JEE Approfondi</dc:title>
  <dc:creator>Khan</dc:creator>
  <cp:lastModifiedBy>Khan</cp:lastModifiedBy>
  <cp:revision>26</cp:revision>
  <dcterms:created xsi:type="dcterms:W3CDTF">2010-05-13T14:49:35Z</dcterms:created>
  <dcterms:modified xsi:type="dcterms:W3CDTF">2010-05-14T09:42:24Z</dcterms:modified>
</cp:coreProperties>
</file>